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31"/>
  </p:notesMasterIdLst>
  <p:handoutMasterIdLst>
    <p:handoutMasterId r:id="rId32"/>
  </p:handoutMasterIdLst>
  <p:sldIdLst>
    <p:sldId id="311" r:id="rId2"/>
    <p:sldId id="257" r:id="rId3"/>
    <p:sldId id="314" r:id="rId4"/>
    <p:sldId id="258" r:id="rId5"/>
    <p:sldId id="259" r:id="rId6"/>
    <p:sldId id="312" r:id="rId7"/>
    <p:sldId id="260" r:id="rId8"/>
    <p:sldId id="261" r:id="rId9"/>
    <p:sldId id="278" r:id="rId10"/>
    <p:sldId id="286" r:id="rId11"/>
    <p:sldId id="290" r:id="rId12"/>
    <p:sldId id="291" r:id="rId13"/>
    <p:sldId id="292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293" r:id="rId24"/>
    <p:sldId id="294" r:id="rId25"/>
    <p:sldId id="296" r:id="rId26"/>
    <p:sldId id="313" r:id="rId27"/>
    <p:sldId id="315" r:id="rId28"/>
    <p:sldId id="310" r:id="rId29"/>
    <p:sldId id="30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4A52FA"/>
    <a:srgbClr val="FF0000"/>
    <a:srgbClr val="FFFF00"/>
    <a:srgbClr val="B3DDE7"/>
    <a:srgbClr val="9EA2FC"/>
    <a:srgbClr val="DA203B"/>
    <a:srgbClr val="E03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6404" autoAdjust="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/>
    </p:cSldViewPr>
  </p:slideViewPr>
  <p:outlineViewPr>
    <p:cViewPr>
      <p:scale>
        <a:sx n="33" d="100"/>
        <a:sy n="33" d="100"/>
      </p:scale>
      <p:origin x="0" y="-202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47ADC-FA29-4DDE-B4A1-6F3EDBB3E964}" type="datetimeFigureOut">
              <a:rPr lang="pt-BR" smtClean="0"/>
              <a:t>18/03/2025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C5636-3AB1-4E3D-9AC4-B1E74F88E8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9049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E77CA-CAA7-4234-8FBC-6B0AE5CC7BB0}" type="datetimeFigureOut">
              <a:rPr lang="pt-BR" smtClean="0"/>
              <a:t>18/03/2025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4534F-45CE-4557-90FB-CF10F3D238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653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4534F-45CE-4557-90FB-CF10F3D2386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292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4160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75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60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9541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8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18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497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82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9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39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10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83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60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04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6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88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60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3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odelo%20TRP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pras.sp.gov.br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gusp.usp.br/areas-de-atuacao/escritorio-central/licitacoes-e-contratos-administrativos/" TargetMode="External"/><Relationship Id="rId2" Type="http://schemas.openxmlformats.org/officeDocument/2006/relationships/hyperlink" Target="https://da.reitoria.usp.br/modelos-e-instruco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uspsc.usp.br/formularios-e-orientacoes/" TargetMode="External"/><Relationship Id="rId5" Type="http://schemas.openxmlformats.org/officeDocument/2006/relationships/hyperlink" Target="https://financeiro.iqsc.usp.br/2024/termo-de-referencia-compras_servicos/" TargetMode="External"/><Relationship Id="rId4" Type="http://schemas.openxmlformats.org/officeDocument/2006/relationships/hyperlink" Target="https://compras.sp.gov.br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odelo%20ETP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odelo%20ARP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33473" y="1868254"/>
            <a:ext cx="1138318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MELHORIAS NA ELABORAÇÃO DO DOCUMENTO </a:t>
            </a:r>
          </a:p>
          <a:p>
            <a:pPr algn="ctr"/>
            <a:r>
              <a:rPr lang="pt-BR" sz="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DA DEMANDA DE COMPRA- DDC</a:t>
            </a:r>
            <a:endParaRPr lang="pt-BR" sz="5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020130" y="5728741"/>
            <a:ext cx="453521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000" dirty="0"/>
              <a:t>Sistema Administrativo USP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44810"/>
              </p:ext>
            </p:extLst>
          </p:nvPr>
        </p:nvGraphicFramePr>
        <p:xfrm>
          <a:off x="10340591" y="138652"/>
          <a:ext cx="1214755" cy="11298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4755">
                  <a:extLst>
                    <a:ext uri="{9D8B030D-6E8A-4147-A177-3AD203B41FA5}">
                      <a16:colId xmlns:a16="http://schemas.microsoft.com/office/drawing/2014/main" val="13939695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endParaRPr lang="pt-BR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594011031"/>
                  </a:ext>
                </a:extLst>
              </a:tr>
            </a:tbl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593187"/>
              </p:ext>
            </p:extLst>
          </p:nvPr>
        </p:nvGraphicFramePr>
        <p:xfrm>
          <a:off x="10448700" y="188691"/>
          <a:ext cx="8747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Imagem de Bitmap" r:id="rId3" imgW="1057423" imgH="1104762" progId="Paint.Picture">
                  <p:embed/>
                </p:oleObj>
              </mc:Choice>
              <mc:Fallback>
                <p:oleObj name="Imagem de Bitmap" r:id="rId3" imgW="1057423" imgH="110476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8700" y="188691"/>
                        <a:ext cx="87471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139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 rot="21420000">
            <a:off x="1514656" y="1302735"/>
            <a:ext cx="9755187" cy="2766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hlinkClick r:id="rId2" action="ppaction://hlinkfile"/>
              </a:rPr>
              <a:t>Elaboração TERMO DE REFERÊNCIA PRELIMIAR - TRP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686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 rot="21420000">
            <a:off x="1262108" y="1581410"/>
            <a:ext cx="9755187" cy="2766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/>
              <a:t>Inserir itens da demanda DE COMPRA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914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249" y="116958"/>
            <a:ext cx="9285767" cy="542260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1148" y="5592728"/>
            <a:ext cx="11658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FF00"/>
                </a:solidFill>
              </a:rPr>
              <a:t>DEVIDO AO PRINCÍPIO DA SEGREGAÇÃO DE FUNÇÕES, A BUSCA DOS CÓDIGOS DOS MATERIAIS É DE RESPONSABILIDADE DO DEMANDANTE!!!!!</a:t>
            </a:r>
          </a:p>
          <a:p>
            <a:pPr algn="ctr"/>
            <a:endParaRPr lang="pt-B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8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 rotWithShape="1">
          <a:blip r:embed="rId2"/>
          <a:srcRect l="2823" t="10973" r="10395" b="11580"/>
          <a:stretch/>
        </p:blipFill>
        <p:spPr bwMode="auto">
          <a:xfrm>
            <a:off x="1347537" y="457224"/>
            <a:ext cx="9785684" cy="49088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eta para a Direita 6"/>
          <p:cNvSpPr/>
          <p:nvPr/>
        </p:nvSpPr>
        <p:spPr>
          <a:xfrm>
            <a:off x="1347537" y="2222517"/>
            <a:ext cx="1106905" cy="363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xplosão 2 4"/>
          <p:cNvSpPr/>
          <p:nvPr/>
        </p:nvSpPr>
        <p:spPr>
          <a:xfrm>
            <a:off x="-54498" y="407501"/>
            <a:ext cx="2261698" cy="2341879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</a:t>
            </a: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07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47" y="162209"/>
            <a:ext cx="10249469" cy="5392429"/>
          </a:xfrm>
          <a:prstGeom prst="rect">
            <a:avLst/>
          </a:prstGeom>
        </p:spPr>
      </p:pic>
      <p:cxnSp>
        <p:nvCxnSpPr>
          <p:cNvPr id="19" name="Conector de Seta Reta 18"/>
          <p:cNvCxnSpPr/>
          <p:nvPr/>
        </p:nvCxnSpPr>
        <p:spPr>
          <a:xfrm flipH="1">
            <a:off x="6414448" y="2210937"/>
            <a:ext cx="1378424" cy="215634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25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45003" cy="5595582"/>
          </a:xfrm>
          <a:prstGeom prst="rect">
            <a:avLst/>
          </a:prstGeom>
        </p:spPr>
      </p:pic>
      <p:cxnSp>
        <p:nvCxnSpPr>
          <p:cNvPr id="4" name="Conector de Seta Reta 3"/>
          <p:cNvCxnSpPr/>
          <p:nvPr/>
        </p:nvCxnSpPr>
        <p:spPr>
          <a:xfrm flipH="1" flipV="1">
            <a:off x="8188657" y="4162567"/>
            <a:ext cx="2688609" cy="128289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92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82" y="161839"/>
            <a:ext cx="9957534" cy="5346947"/>
          </a:xfrm>
          <a:prstGeom prst="rect">
            <a:avLst/>
          </a:prstGeom>
        </p:spPr>
      </p:pic>
      <p:cxnSp>
        <p:nvCxnSpPr>
          <p:cNvPr id="7" name="Conector de Seta Reta 6"/>
          <p:cNvCxnSpPr/>
          <p:nvPr/>
        </p:nvCxnSpPr>
        <p:spPr>
          <a:xfrm flipH="1" flipV="1">
            <a:off x="7192370" y="5199797"/>
            <a:ext cx="2292824" cy="87345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47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66" y="0"/>
            <a:ext cx="9919150" cy="5404513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 flipH="1" flipV="1">
            <a:off x="3179928" y="5156579"/>
            <a:ext cx="3070747" cy="60959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H="1" flipV="1">
            <a:off x="3179928" y="2376985"/>
            <a:ext cx="4612944" cy="9144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7792872" y="3006719"/>
            <a:ext cx="1965277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DIGITAR O ITEM DESEJADO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250675" y="5581512"/>
            <a:ext cx="2947916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SELECIONAR A OPÇÃO TODOS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72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2" y="109182"/>
            <a:ext cx="9981544" cy="5390866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 flipH="1" flipV="1">
            <a:off x="1105470" y="4046562"/>
            <a:ext cx="1514900" cy="156949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2620370" y="5595583"/>
            <a:ext cx="1405720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ESCOLHER UMA CLASSE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9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421"/>
            <a:ext cx="10358651" cy="5212262"/>
          </a:xfrm>
          <a:prstGeom prst="rect">
            <a:avLst/>
          </a:prstGeom>
        </p:spPr>
      </p:pic>
      <p:cxnSp>
        <p:nvCxnSpPr>
          <p:cNvPr id="7" name="Conector de Seta Reta 6"/>
          <p:cNvCxnSpPr/>
          <p:nvPr/>
        </p:nvCxnSpPr>
        <p:spPr>
          <a:xfrm flipV="1">
            <a:off x="8256896" y="3970907"/>
            <a:ext cx="723331" cy="166561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8256896" y="5636525"/>
            <a:ext cx="1651379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SELECIONAR O ITEM DESEJADO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9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04403" y="158939"/>
            <a:ext cx="8662853" cy="518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7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30" y="191068"/>
            <a:ext cx="10181230" cy="5240741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 flipH="1" flipV="1">
            <a:off x="2593075" y="5158854"/>
            <a:ext cx="1610435" cy="84616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4203510" y="5820349"/>
            <a:ext cx="3807726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ESCOLHA CARACTERÍSTICAS DO ITEM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7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48" y="0"/>
            <a:ext cx="10095664" cy="5527201"/>
          </a:xfrm>
          <a:prstGeom prst="rect">
            <a:avLst/>
          </a:prstGeom>
        </p:spPr>
      </p:pic>
      <p:cxnSp>
        <p:nvCxnSpPr>
          <p:cNvPr id="11" name="Conector de Seta Reta 10"/>
          <p:cNvCxnSpPr/>
          <p:nvPr/>
        </p:nvCxnSpPr>
        <p:spPr>
          <a:xfrm flipH="1" flipV="1">
            <a:off x="1201003" y="5036024"/>
            <a:ext cx="1637731" cy="102358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2838734" y="5874940"/>
            <a:ext cx="3807726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ESCOLHA CARACTERÍSTICAS DO ITEM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9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5" y="136478"/>
            <a:ext cx="10208526" cy="5472752"/>
          </a:xfrm>
          <a:prstGeom prst="rect">
            <a:avLst/>
          </a:prstGeom>
        </p:spPr>
      </p:pic>
      <p:cxnSp>
        <p:nvCxnSpPr>
          <p:cNvPr id="9" name="Conector de Seta Reta 8"/>
          <p:cNvCxnSpPr/>
          <p:nvPr/>
        </p:nvCxnSpPr>
        <p:spPr>
          <a:xfrm flipH="1">
            <a:off x="5036024" y="641445"/>
            <a:ext cx="368489" cy="18913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V="1">
            <a:off x="3739487" y="3289110"/>
            <a:ext cx="464023" cy="57320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5404513" y="407499"/>
            <a:ext cx="2524836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Os itens vão diminuindo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545308" y="3862316"/>
            <a:ext cx="2388357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Você deve escolher o melhor item dentro da sua solicitação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8" name="Imagem 7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8952" y="5657356"/>
            <a:ext cx="1626782" cy="7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 rot="21420000">
            <a:off x="1514656" y="1302735"/>
            <a:ext cx="9755187" cy="2766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/>
              <a:t>Envio da demanda </a:t>
            </a:r>
            <a:r>
              <a:rPr lang="pt-BR" dirty="0" err="1" smtClean="0"/>
              <a:t>dE</a:t>
            </a:r>
            <a:r>
              <a:rPr lang="pt-BR" dirty="0" smtClean="0"/>
              <a:t> </a:t>
            </a:r>
            <a:r>
              <a:rPr lang="pt-BR" dirty="0"/>
              <a:t>compra para “Autorizador”</a:t>
            </a:r>
          </a:p>
        </p:txBody>
      </p:sp>
    </p:spTree>
    <p:extLst>
      <p:ext uri="{BB962C8B-B14F-4D97-AF65-F5344CB8AC3E}">
        <p14:creationId xmlns:p14="http://schemas.microsoft.com/office/powerpoint/2010/main" val="2297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243" y="415290"/>
            <a:ext cx="9220773" cy="515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9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851" y="-1"/>
            <a:ext cx="9051165" cy="549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0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27" y="484991"/>
            <a:ext cx="9945188" cy="494908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929120" y="22665"/>
            <a:ext cx="76548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dirty="0">
                <a:solidFill>
                  <a:srgbClr val="4A52FA"/>
                </a:solidFill>
              </a:rPr>
              <a:t>Execução do PCA 2025 - Compras Abertas</a:t>
            </a:r>
          </a:p>
        </p:txBody>
      </p:sp>
    </p:spTree>
    <p:extLst>
      <p:ext uri="{BB962C8B-B14F-4D97-AF65-F5344CB8AC3E}">
        <p14:creationId xmlns:p14="http://schemas.microsoft.com/office/powerpoint/2010/main" val="119713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470" y="139870"/>
            <a:ext cx="4954033" cy="59962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3" y="245900"/>
            <a:ext cx="6281102" cy="527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9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45079" y="365759"/>
            <a:ext cx="10984774" cy="543414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Links úteis para consulta:</a:t>
            </a:r>
          </a:p>
          <a:p>
            <a:pPr>
              <a:buFontTx/>
              <a:buChar char="-"/>
            </a:pPr>
            <a:r>
              <a:rPr lang="pt-BR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de administração</a:t>
            </a:r>
            <a:r>
              <a:rPr lang="pt-BR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https://da.reitoria.usp.br/modelos-e-instrucoes</a:t>
            </a:r>
            <a:r>
              <a:rPr lang="pt-BR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pt-BR" sz="2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pt-BR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Procuradoria geral da </a:t>
            </a:r>
            <a:r>
              <a:rPr lang="pt-BR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usp</a:t>
            </a:r>
            <a:r>
              <a:rPr lang="pt-BR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pt-BR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://pgusp.usp.br/areas-de-atuacao/escritorio-central/licitacoes-e-contratos-administrativos</a:t>
            </a:r>
            <a:r>
              <a:rPr lang="pt-BR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pt-BR" sz="2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pt-BR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Compras.sp</a:t>
            </a:r>
            <a:r>
              <a:rPr lang="pt-BR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https://compras.sp.gov.br</a:t>
            </a:r>
            <a:r>
              <a:rPr lang="pt-BR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endParaRPr lang="pt-BR" sz="2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pt-BR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</a:t>
            </a:r>
            <a:r>
              <a:rPr lang="pt-BR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iqsc</a:t>
            </a:r>
            <a:r>
              <a:rPr lang="pt-BR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https://financeiro.iqsc.usp.br/2024/termo-de-referencia-compras_servicos</a:t>
            </a:r>
            <a:r>
              <a:rPr lang="pt-BR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endParaRPr lang="pt-BR" sz="2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pt-BR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Pusp-sc</a:t>
            </a:r>
            <a:r>
              <a:rPr lang="pt-BR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https://www.puspsc.usp.br/formularios-e-orientacoes</a:t>
            </a:r>
            <a:r>
              <a:rPr lang="pt-BR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/</a:t>
            </a:r>
            <a:endParaRPr lang="pt-BR" sz="28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1500" b="1" i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(Modelo </a:t>
            </a:r>
            <a:r>
              <a:rPr lang="pt-BR" sz="1500" b="1" i="1" dirty="0" err="1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pusp-sc</a:t>
            </a:r>
            <a:r>
              <a:rPr lang="pt-BR" sz="1500" b="1" i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i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solicitar manutenção predial, pequenas obras, reparos e serviços que envolvam veículos específicos (basculante, </a:t>
            </a:r>
            <a:r>
              <a:rPr lang="pt-BR" sz="1500" b="1" i="1" dirty="0" err="1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munck</a:t>
            </a:r>
            <a:r>
              <a:rPr lang="pt-BR" sz="1500" b="1" i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retroescavadeiras e caminhão 3/4)</a:t>
            </a:r>
            <a:r>
              <a:rPr lang="pt-BR" sz="15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pt-BR" sz="15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500" b="1" i="1" dirty="0" smtClean="0">
              <a:solidFill>
                <a:srgbClr val="4A52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6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267215" y="1549595"/>
            <a:ext cx="75199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AGRADECEMOS A PRESENÇA!</a:t>
            </a:r>
          </a:p>
          <a:p>
            <a:pPr algn="ctr"/>
            <a:endParaRPr lang="pt-BR" sz="40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pt-BR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ÁREA FINANCEIRA.</a:t>
            </a:r>
            <a:endParaRPr lang="pt-BR" sz="4000" b="1" dirty="0">
              <a:solidFill>
                <a:schemeClr val="accent1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17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89" y="214467"/>
            <a:ext cx="11465506" cy="511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0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/>
        </p:nvPicPr>
        <p:blipFill rotWithShape="1">
          <a:blip r:embed="rId2"/>
          <a:srcRect l="176" t="15677" r="870" b="10327"/>
          <a:stretch/>
        </p:blipFill>
        <p:spPr bwMode="auto">
          <a:xfrm>
            <a:off x="1173480" y="0"/>
            <a:ext cx="9265920" cy="5425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Seta para a Direita 7"/>
          <p:cNvSpPr/>
          <p:nvPr/>
        </p:nvSpPr>
        <p:spPr>
          <a:xfrm>
            <a:off x="381000" y="4907280"/>
            <a:ext cx="792480" cy="518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902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340" y="342930"/>
            <a:ext cx="9365674" cy="5069580"/>
          </a:xfrm>
          <a:prstGeom prst="rect">
            <a:avLst/>
          </a:prstGeom>
        </p:spPr>
      </p:pic>
      <p:sp>
        <p:nvSpPr>
          <p:cNvPr id="2" name="Seta para a Direita 1"/>
          <p:cNvSpPr/>
          <p:nvPr/>
        </p:nvSpPr>
        <p:spPr>
          <a:xfrm>
            <a:off x="1090340" y="3886200"/>
            <a:ext cx="921340" cy="4267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2522900" y="2148840"/>
            <a:ext cx="921340" cy="4267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163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/>
          <p:nvPr/>
        </p:nvPicPr>
        <p:blipFill rotWithShape="1">
          <a:blip r:embed="rId2"/>
          <a:srcRect l="2469" t="10033" r="4927" b="32275"/>
          <a:stretch/>
        </p:blipFill>
        <p:spPr bwMode="auto">
          <a:xfrm>
            <a:off x="1972105" y="0"/>
            <a:ext cx="9192266" cy="54659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Seta para a Direita 8"/>
          <p:cNvSpPr/>
          <p:nvPr/>
        </p:nvSpPr>
        <p:spPr>
          <a:xfrm>
            <a:off x="1241946" y="2732964"/>
            <a:ext cx="1228299" cy="382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992876" y="2350827"/>
            <a:ext cx="1228299" cy="382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868341" y="3473354"/>
            <a:ext cx="1228299" cy="382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xplosão 2 14"/>
          <p:cNvSpPr/>
          <p:nvPr/>
        </p:nvSpPr>
        <p:spPr>
          <a:xfrm>
            <a:off x="-54498" y="407501"/>
            <a:ext cx="2261698" cy="2341879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</a:t>
            </a: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05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10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/>
          <p:nvPr/>
        </p:nvPicPr>
        <p:blipFill rotWithShape="1">
          <a:blip r:embed="rId2"/>
          <a:srcRect l="2116" t="11287" r="12511" b="13147"/>
          <a:stretch/>
        </p:blipFill>
        <p:spPr bwMode="auto">
          <a:xfrm>
            <a:off x="1223325" y="488596"/>
            <a:ext cx="9400674" cy="49570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eta para a Direita 1"/>
          <p:cNvSpPr/>
          <p:nvPr/>
        </p:nvSpPr>
        <p:spPr>
          <a:xfrm>
            <a:off x="364384" y="2012609"/>
            <a:ext cx="1106905" cy="286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xplosão 2 4"/>
          <p:cNvSpPr/>
          <p:nvPr/>
        </p:nvSpPr>
        <p:spPr>
          <a:xfrm>
            <a:off x="-20397" y="488596"/>
            <a:ext cx="1628503" cy="1548482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</a:t>
            </a:r>
            <a:endParaRPr lang="pt-B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1299638" y="2216292"/>
            <a:ext cx="1106905" cy="330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626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 rot="21420000">
            <a:off x="1514656" y="1302735"/>
            <a:ext cx="9755187" cy="2766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hlinkClick r:id="rId2" action="ppaction://hlinkfile"/>
              </a:rPr>
              <a:t>Elaboração estudo técnico preliminar - </a:t>
            </a:r>
            <a:r>
              <a:rPr lang="pt-BR" dirty="0" err="1" smtClean="0">
                <a:hlinkClick r:id="rId2" action="ppaction://hlinkfile"/>
              </a:rPr>
              <a:t>etp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984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 rot="21420000">
            <a:off x="1514656" y="1302735"/>
            <a:ext cx="9755187" cy="2766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hlinkClick r:id="rId2" action="ppaction://hlinkfile"/>
              </a:rPr>
              <a:t>Elaboração ANÁLISE DE RISCO PRELIMINAR - ARP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400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1230</TotalTime>
  <Words>191</Words>
  <Application>Microsoft Office PowerPoint</Application>
  <PresentationFormat>Widescreen</PresentationFormat>
  <Paragraphs>39</Paragraphs>
  <Slides>29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6" baseType="lpstr">
      <vt:lpstr>Arial</vt:lpstr>
      <vt:lpstr>Calibri</vt:lpstr>
      <vt:lpstr>Impact</vt:lpstr>
      <vt:lpstr>Times New Roman</vt:lpstr>
      <vt:lpstr>Verdana</vt:lpstr>
      <vt:lpstr>Evento Principal</vt:lpstr>
      <vt:lpstr>Imagem de Bitmap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DOCUMENTO DE DEMANDA DE COMPRA- DDC</dc:title>
  <dc:creator>sti</dc:creator>
  <cp:lastModifiedBy>sti</cp:lastModifiedBy>
  <cp:revision>143</cp:revision>
  <dcterms:created xsi:type="dcterms:W3CDTF">2024-04-09T17:10:11Z</dcterms:created>
  <dcterms:modified xsi:type="dcterms:W3CDTF">2025-03-18T18:10:32Z</dcterms:modified>
</cp:coreProperties>
</file>